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93" r:id="rId2"/>
    <p:sldId id="320" r:id="rId3"/>
    <p:sldId id="321" r:id="rId4"/>
    <p:sldId id="256" r:id="rId5"/>
    <p:sldId id="257" r:id="rId6"/>
    <p:sldId id="258" r:id="rId7"/>
    <p:sldId id="297" r:id="rId8"/>
    <p:sldId id="294" r:id="rId9"/>
    <p:sldId id="295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745"/>
  </p:normalViewPr>
  <p:slideViewPr>
    <p:cSldViewPr snapToGrid="0">
      <p:cViewPr>
        <p:scale>
          <a:sx n="45" d="100"/>
          <a:sy n="45" d="100"/>
        </p:scale>
        <p:origin x="91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867b087227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867b087227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g867b087227_0_181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2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867b087227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867b087227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g867b087227_0_181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761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Image"/>
          <p:cNvSpPr>
            <a:spLocks noGrp="1"/>
          </p:cNvSpPr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>
            <a:lvl1pPr algn="ctr">
              <a:defRPr sz="112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831221" y="1985533"/>
            <a:ext cx="22721600" cy="5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831200" y="7557667"/>
            <a:ext cx="22721600" cy="2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467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22593221" y="12435245"/>
            <a:ext cx="1463200" cy="1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4999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831200" y="1186733"/>
            <a:ext cx="22721600" cy="15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831200" y="3073267"/>
            <a:ext cx="22721600" cy="9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1219215" lvl="0" indent="-91441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2438430" lvl="1" indent="-84667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3657646" lvl="2" indent="-84667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4876861" lvl="3" indent="-84667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6096076" lvl="4" indent="-84667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7315291" lvl="5" indent="-84667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8534507" lvl="6" indent="-84667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9753722" lvl="7" indent="-84667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0972937" lvl="8" indent="-84667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22593221" y="12435245"/>
            <a:ext cx="1463200" cy="1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6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1042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 algn="ctr">
              <a:defRPr sz="112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 algn="ctr">
              <a:defRPr sz="84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/>
          <a:lstStyle>
            <a:lvl1pPr algn="ctr">
              <a:defRPr sz="112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spcBef>
                <a:spcPts val="5900"/>
              </a:spcBef>
              <a:buClrTx/>
              <a:buSzPct val="125000"/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70000" indent="-635000">
              <a:spcBef>
                <a:spcPts val="5900"/>
              </a:spcBef>
              <a:buClrTx/>
              <a:buSzPct val="125000"/>
              <a:defRPr sz="4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905000" indent="-635000">
              <a:spcBef>
                <a:spcPts val="5900"/>
              </a:spcBef>
              <a:buClrTx/>
              <a:defRPr sz="4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540000" indent="-635000">
              <a:spcBef>
                <a:spcPts val="5900"/>
              </a:spcBef>
              <a:buClrTx/>
              <a:defRPr sz="4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175000" indent="-635000">
              <a:spcBef>
                <a:spcPts val="5900"/>
              </a:spcBef>
              <a:buClrTx/>
              <a:defRPr sz="4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Image"/>
          <p:cNvSpPr>
            <a:spLocks noGrp="1"/>
          </p:cNvSpPr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Image"/>
          <p:cNvSpPr>
            <a:spLocks noGrp="1"/>
          </p:cNvSpPr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Image"/>
          <p:cNvSpPr>
            <a:spLocks noGrp="1"/>
          </p:cNvSpPr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200" i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Image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A9979-9723-43F1-A878-E22DA7194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5D9A6-75B3-43DF-A157-CE82A6186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E3F3B-EC5C-4780-9340-5B60FE8F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7FC4-350F-46AB-8DE1-3E30F8F6990A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2113D-8C89-42B7-9BB5-73E78DEFD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25C94-1E63-499B-8379-97DE9046A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684714" y="12867527"/>
            <a:ext cx="464872" cy="471924"/>
          </a:xfrm>
        </p:spPr>
        <p:txBody>
          <a:bodyPr/>
          <a:lstStyle/>
          <a:p>
            <a:fld id="{1E6A8840-3A78-4B02-B624-B3F3A0CA3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3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Shot 2019-08-20 at 10.14.44 PM.png" descr="Screen Shot 2019-08-20 at 10.14.44 PM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24384000" cy="137211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355600"/>
            <a:ext cx="218440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804423"/>
            <a:ext cx="21844000" cy="964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2pPr marL="1111250" indent="-476250">
              <a:buSzPct val="135000"/>
              <a:defRPr sz="3600"/>
            </a:lvl2pPr>
            <a:lvl3pPr marL="1746250" indent="-476250">
              <a:defRPr sz="3600"/>
            </a:lvl3pPr>
            <a:lvl4pPr marL="2381250" indent="-476250">
              <a:defRPr sz="3600"/>
            </a:lvl4pPr>
            <a:lvl5pPr marL="3016250" indent="-476250"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707599" y="12867527"/>
            <a:ext cx="419101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Abhinav Bhatele (CMSC416 / CMSC818X)"/>
          <p:cNvSpPr txBox="1"/>
          <p:nvPr/>
        </p:nvSpPr>
        <p:spPr>
          <a:xfrm>
            <a:off x="12140675" y="12860166"/>
            <a:ext cx="102656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endParaRPr dirty="0"/>
          </a:p>
        </p:txBody>
      </p:sp>
      <p:sp>
        <p:nvSpPr>
          <p:cNvPr id="8" name="Rectangle"/>
          <p:cNvSpPr/>
          <p:nvPr/>
        </p:nvSpPr>
        <p:spPr>
          <a:xfrm>
            <a:off x="1270000" y="2697611"/>
            <a:ext cx="21844000" cy="50801"/>
          </a:xfrm>
          <a:prstGeom prst="rect">
            <a:avLst/>
          </a:prstGeom>
          <a:solidFill>
            <a:srgbClr val="C7CDC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" name="Rectangle"/>
          <p:cNvSpPr/>
          <p:nvPr/>
        </p:nvSpPr>
        <p:spPr>
          <a:xfrm>
            <a:off x="1270000" y="12507814"/>
            <a:ext cx="21844000" cy="50801"/>
          </a:xfrm>
          <a:prstGeom prst="rect">
            <a:avLst/>
          </a:prstGeom>
          <a:solidFill>
            <a:srgbClr val="C7CDC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ransition spd="med"/>
  <p:txStyles>
    <p:titleStyle>
      <a:lvl1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0" baseline="0">
          <a:solidFill>
            <a:srgbClr val="C30A29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50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1pPr>
      <a:lvl2pPr marL="1270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2pPr>
      <a:lvl3pPr marL="1905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3pPr>
      <a:lvl4pPr marL="2540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4pPr>
      <a:lvl5pPr marL="3175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5pPr>
      <a:lvl6pPr marL="3810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6pPr>
      <a:lvl7pPr marL="4445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7pPr>
      <a:lvl8pPr marL="5080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8pPr>
      <a:lvl9pPr marL="5715000" marR="0" indent="-635000" algn="l" defTabSz="825500" latinLnBrk="0">
        <a:lnSpc>
          <a:spcPct val="100000"/>
        </a:lnSpc>
        <a:spcBef>
          <a:spcPts val="4200"/>
        </a:spcBef>
        <a:spcAft>
          <a:spcPts val="0"/>
        </a:spcAft>
        <a:buClr>
          <a:srgbClr val="C30A29"/>
        </a:buClr>
        <a:buSzPct val="125000"/>
        <a:buFontTx/>
        <a:buChar char="•"/>
        <a:tabLst/>
        <a:defRPr sz="4800" b="0" i="0" u="none" strike="noStrike" cap="none" spc="0" baseline="0">
          <a:solidFill>
            <a:srgbClr val="2A2F30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c.tntech.edu/pdcincs/index.php/ipdc-module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openxmlformats.org/officeDocument/2006/relationships/hyperlink" Target="https://www.pdcunplugged.org/" TargetMode="External"/><Relationship Id="rId4" Type="http://schemas.openxmlformats.org/officeDocument/2006/relationships/hyperlink" Target="https://csinparallel.org/index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vaidy@lsu.edu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hyperlink" Target="mailto:SGhafoor@tntech.edu" TargetMode="External"/><Relationship Id="rId5" Type="http://schemas.openxmlformats.org/officeDocument/2006/relationships/hyperlink" Target="mailto:cweems@umass.edu" TargetMode="External"/><Relationship Id="rId4" Type="http://schemas.openxmlformats.org/officeDocument/2006/relationships/hyperlink" Target="mailto:sushil.prasad@utsa.edu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4FED0F-51EE-38F7-EE93-E49CBDB03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1189121"/>
            <a:ext cx="20828000" cy="4128837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Useful Resources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378009-A822-D1B3-6287-D602963A7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91536"/>
            <a:ext cx="24384000" cy="32244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535C5D-4801-A7C4-405E-AFC64B3D8D2A}"/>
              </a:ext>
            </a:extLst>
          </p:cNvPr>
          <p:cNvSpPr txBox="1"/>
          <p:nvPr/>
        </p:nvSpPr>
        <p:spPr>
          <a:xfrm>
            <a:off x="109620" y="7880531"/>
            <a:ext cx="740432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Charles Weems</a:t>
            </a:r>
            <a:b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</a:b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University of Massachusetts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96B5D4-EF95-B936-6E05-631175C8D771}"/>
              </a:ext>
            </a:extLst>
          </p:cNvPr>
          <p:cNvSpPr txBox="1"/>
          <p:nvPr/>
        </p:nvSpPr>
        <p:spPr>
          <a:xfrm>
            <a:off x="14309557" y="4651108"/>
            <a:ext cx="810126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Sheikh Ghafoor</a:t>
            </a:r>
            <a:b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</a:b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Tennessee Tech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1B5C0C-A038-422D-823D-2B9AE3ED1E56}"/>
              </a:ext>
            </a:extLst>
          </p:cNvPr>
          <p:cNvSpPr txBox="1"/>
          <p:nvPr/>
        </p:nvSpPr>
        <p:spPr>
          <a:xfrm>
            <a:off x="385010" y="5054081"/>
            <a:ext cx="810126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Alan Sussman</a:t>
            </a:r>
            <a:b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</a:b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University of Maryland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C2C4CB-554D-49DD-8861-40AA424691ED}"/>
              </a:ext>
            </a:extLst>
          </p:cNvPr>
          <p:cNvSpPr txBox="1"/>
          <p:nvPr/>
        </p:nvSpPr>
        <p:spPr>
          <a:xfrm>
            <a:off x="7808048" y="7897653"/>
            <a:ext cx="740432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Ramachandran Vaidyanathan</a:t>
            </a:r>
            <a:b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</a:br>
            <a:r>
              <a:rPr kumimoji="0" lang="en-US" sz="40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Lousiana</a:t>
            </a: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State University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33DD17-3621-44DD-B91A-C16FE7182CE8}"/>
              </a:ext>
            </a:extLst>
          </p:cNvPr>
          <p:cNvSpPr txBox="1"/>
          <p:nvPr/>
        </p:nvSpPr>
        <p:spPr>
          <a:xfrm>
            <a:off x="15506476" y="7880531"/>
            <a:ext cx="810126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Sushil Prasad</a:t>
            </a:r>
            <a:b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</a:b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University of Texas San Antonio </a:t>
            </a:r>
          </a:p>
        </p:txBody>
      </p:sp>
    </p:spTree>
    <p:extLst>
      <p:ext uri="{BB962C8B-B14F-4D97-AF65-F5344CB8AC3E}">
        <p14:creationId xmlns:p14="http://schemas.microsoft.com/office/powerpoint/2010/main" val="279102921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867b087227_0_181"/>
          <p:cNvSpPr txBox="1">
            <a:spLocks noGrp="1"/>
          </p:cNvSpPr>
          <p:nvPr>
            <p:ph type="title"/>
          </p:nvPr>
        </p:nvSpPr>
        <p:spPr>
          <a:xfrm>
            <a:off x="3962399" y="549274"/>
            <a:ext cx="18914533" cy="2286000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pPr algn="ctr"/>
            <a:r>
              <a:rPr lang="en-US" dirty="0"/>
              <a:t>Unplugged and Plugged Material</a:t>
            </a:r>
            <a:endParaRPr dirty="0"/>
          </a:p>
        </p:txBody>
      </p:sp>
      <p:sp>
        <p:nvSpPr>
          <p:cNvPr id="660" name="Google Shape;660;g867b087227_0_181"/>
          <p:cNvSpPr txBox="1">
            <a:spLocks noGrp="1"/>
          </p:cNvSpPr>
          <p:nvPr>
            <p:ph type="body" idx="1"/>
          </p:nvPr>
        </p:nvSpPr>
        <p:spPr>
          <a:xfrm>
            <a:off x="1507067" y="2835274"/>
            <a:ext cx="20489333" cy="9417326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Autofit/>
          </a:bodyPr>
          <a:lstStyle/>
          <a:p>
            <a:pPr marL="914400" indent="0">
              <a:spcBef>
                <a:spcPts val="720"/>
              </a:spcBef>
              <a:buNone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iPDC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Modules from Tennessee Tech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https://www.csc.tntech.edu/pdcincs/index.php/ipdc-modules/</a:t>
            </a: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CS in Parallel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https://csinparallel.org/index.html</a:t>
            </a: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PDC Unplugged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https://www.pdcunplugged.org/</a:t>
            </a: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CDER Courseware and Cluster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https://tcpp.cs.gsu.edu/curriculum/?q=home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g867b087227_0_181"/>
          <p:cNvSpPr txBox="1">
            <a:spLocks noGrp="1"/>
          </p:cNvSpPr>
          <p:nvPr>
            <p:ph type="sldNum" idx="12"/>
          </p:nvPr>
        </p:nvSpPr>
        <p:spPr>
          <a:xfrm>
            <a:off x="16154400" y="12712700"/>
            <a:ext cx="4267200" cy="730200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pPr>
              <a:buClr>
                <a:srgbClr val="898989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898989"/>
                </a:buClr>
                <a:buSzPts val="1200"/>
              </a:pPr>
              <a:t>2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71DF93-14C7-40F0-8B8D-BDF201DB38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491536"/>
            <a:ext cx="24384000" cy="32244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867b087227_0_181"/>
          <p:cNvSpPr txBox="1">
            <a:spLocks noGrp="1"/>
          </p:cNvSpPr>
          <p:nvPr>
            <p:ph type="title"/>
          </p:nvPr>
        </p:nvSpPr>
        <p:spPr>
          <a:xfrm>
            <a:off x="3962399" y="549274"/>
            <a:ext cx="18914533" cy="2286000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pPr algn="ctr"/>
            <a:r>
              <a:rPr lang="en-US" dirty="0"/>
              <a:t>Upcoming Announcements</a:t>
            </a:r>
            <a:endParaRPr dirty="0"/>
          </a:p>
        </p:txBody>
      </p:sp>
      <p:sp>
        <p:nvSpPr>
          <p:cNvPr id="660" name="Google Shape;660;g867b087227_0_181"/>
          <p:cNvSpPr txBox="1">
            <a:spLocks noGrp="1"/>
          </p:cNvSpPr>
          <p:nvPr>
            <p:ph type="body" idx="1"/>
          </p:nvPr>
        </p:nvSpPr>
        <p:spPr>
          <a:xfrm>
            <a:off x="1507067" y="2835274"/>
            <a:ext cx="20489333" cy="9417326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Autofit/>
          </a:bodyPr>
          <a:lstStyle/>
          <a:p>
            <a:pPr marL="914400" indent="0">
              <a:spcBef>
                <a:spcPts val="720"/>
              </a:spcBef>
              <a:buNone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EduHPC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Workshop in conjunction with Supercomputing 2023 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Denver, November 12-17, Deadline July 31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EduHiPC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Workshop in conjunction with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HiPC</a:t>
            </a: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Goa, India, December 18-21, Deadline September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JPDC Special Issue on PDC/HPC 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Coming soon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Summer Training Workshop at LSU</a:t>
            </a:r>
          </a:p>
          <a:p>
            <a:pPr marL="914400" indent="0">
              <a:spcBef>
                <a:spcPts val="72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31-August 4</a:t>
            </a:r>
          </a:p>
        </p:txBody>
      </p:sp>
      <p:sp>
        <p:nvSpPr>
          <p:cNvPr id="661" name="Google Shape;661;g867b087227_0_181"/>
          <p:cNvSpPr txBox="1">
            <a:spLocks noGrp="1"/>
          </p:cNvSpPr>
          <p:nvPr>
            <p:ph type="sldNum" idx="12"/>
          </p:nvPr>
        </p:nvSpPr>
        <p:spPr>
          <a:xfrm>
            <a:off x="16154400" y="12712700"/>
            <a:ext cx="4267200" cy="730200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ctr" anchorCtr="0">
            <a:noAutofit/>
          </a:bodyPr>
          <a:lstStyle/>
          <a:p>
            <a:pPr>
              <a:buClr>
                <a:srgbClr val="898989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898989"/>
                </a:buClr>
                <a:buSzPts val="1200"/>
              </a:pPr>
              <a:t>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71DF93-14C7-40F0-8B8D-BDF201DB3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91536"/>
            <a:ext cx="24384000" cy="322446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1359C3-D884-4864-8370-2CB7A74EDEA3}"/>
              </a:ext>
            </a:extLst>
          </p:cNvPr>
          <p:cNvSpPr/>
          <p:nvPr/>
        </p:nvSpPr>
        <p:spPr>
          <a:xfrm>
            <a:off x="12045966" y="6581001"/>
            <a:ext cx="2920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/>
              <a:t> 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6FD5FB-FCF1-431D-852F-4AE2C07EAB33}"/>
              </a:ext>
            </a:extLst>
          </p:cNvPr>
          <p:cNvSpPr/>
          <p:nvPr/>
        </p:nvSpPr>
        <p:spPr>
          <a:xfrm>
            <a:off x="12045966" y="6581001"/>
            <a:ext cx="2920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02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831221" y="646133"/>
            <a:ext cx="22721600" cy="5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b" anchorCtr="0">
            <a:normAutofit/>
          </a:bodyPr>
          <a:lstStyle/>
          <a:p>
            <a:pPr rtl="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</a:pPr>
            <a:r>
              <a:rPr lang="en" sz="11200">
                <a:solidFill>
                  <a:srgbClr val="7030A0"/>
                </a:solidFill>
              </a:rPr>
              <a:t>NSF CDER Instructor Training Workshop</a:t>
            </a:r>
            <a:endParaRPr/>
          </a:p>
        </p:txBody>
      </p:sp>
      <p:sp>
        <p:nvSpPr>
          <p:cNvPr id="55" name="Google Shape;55;p1"/>
          <p:cNvSpPr txBox="1">
            <a:spLocks noGrp="1"/>
          </p:cNvSpPr>
          <p:nvPr>
            <p:ph type="subTitle" idx="1"/>
          </p:nvPr>
        </p:nvSpPr>
        <p:spPr>
          <a:xfrm>
            <a:off x="831200" y="6119733"/>
            <a:ext cx="22721600" cy="48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 fontScale="92500" lnSpcReduction="10000"/>
          </a:bodyPr>
          <a:lstStyle/>
          <a:p>
            <a:pPr marL="0" indent="0" rtl="0">
              <a:lnSpc>
                <a:spcPct val="107000"/>
              </a:lnSpc>
              <a:spcBef>
                <a:spcPts val="3200"/>
              </a:spcBef>
              <a:buClr>
                <a:schemeClr val="dk1"/>
              </a:buClr>
              <a:buSzPct val="44044"/>
            </a:pPr>
            <a:r>
              <a:rPr lang="en" sz="7200" b="1">
                <a:solidFill>
                  <a:srgbClr val="C45911"/>
                </a:solidFill>
              </a:rPr>
              <a:t>Integrating Parallel &amp; Distributed Computing</a:t>
            </a:r>
            <a:endParaRPr sz="7200" b="1">
              <a:solidFill>
                <a:srgbClr val="C45911"/>
              </a:solidFill>
            </a:endParaRPr>
          </a:p>
          <a:p>
            <a:pPr marL="0" indent="0" rtl="0">
              <a:buSzPct val="144144"/>
            </a:pPr>
            <a:r>
              <a:rPr lang="en" sz="5600">
                <a:solidFill>
                  <a:srgbClr val="1F3864"/>
                </a:solidFill>
              </a:rPr>
              <a:t>in Introductory Computer Engineering and Science Classes</a:t>
            </a:r>
            <a:endParaRPr sz="5600">
              <a:solidFill>
                <a:srgbClr val="1F3864"/>
              </a:solidFill>
            </a:endParaRPr>
          </a:p>
          <a:p>
            <a:pPr marL="0" indent="0" rtl="0">
              <a:buSzPct val="144144"/>
            </a:pPr>
            <a:endParaRPr sz="5600">
              <a:solidFill>
                <a:srgbClr val="1F3864"/>
              </a:solidFill>
            </a:endParaRPr>
          </a:p>
          <a:p>
            <a:pPr marL="0" indent="0" rtl="0">
              <a:buSzPct val="137592"/>
            </a:pPr>
            <a:r>
              <a:rPr lang="en" sz="5867" b="1">
                <a:solidFill>
                  <a:srgbClr val="38761D"/>
                </a:solidFill>
              </a:rPr>
              <a:t>July 31, 2023 to August 4, 2023</a:t>
            </a:r>
            <a:endParaRPr sz="5867" b="1">
              <a:solidFill>
                <a:srgbClr val="38761D"/>
              </a:solidFill>
            </a:endParaRPr>
          </a:p>
          <a:p>
            <a:pPr marL="0" indent="0" rtl="0">
              <a:buClr>
                <a:schemeClr val="dk1"/>
              </a:buClr>
              <a:buSzPct val="54054"/>
            </a:pPr>
            <a:r>
              <a:rPr lang="en" sz="5867">
                <a:solidFill>
                  <a:srgbClr val="38761D"/>
                </a:solidFill>
              </a:rPr>
              <a:t>Louisiana State University, Baton Rouge</a:t>
            </a:r>
            <a:endParaRPr sz="7200">
              <a:solidFill>
                <a:srgbClr val="38761D"/>
              </a:solidFill>
            </a:endParaRPr>
          </a:p>
        </p:txBody>
      </p:sp>
      <p:pic>
        <p:nvPicPr>
          <p:cNvPr id="56" name="Google Shape;5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242400"/>
            <a:ext cx="5473600" cy="547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>
            <a:spLocks noGrp="1"/>
          </p:cNvSpPr>
          <p:nvPr>
            <p:ph type="title"/>
          </p:nvPr>
        </p:nvSpPr>
        <p:spPr>
          <a:xfrm>
            <a:off x="831200" y="1186733"/>
            <a:ext cx="22721600" cy="15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ctr" rtl="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Clr>
                <a:schemeClr val="dk1"/>
              </a:buClr>
              <a:buSzPts val="990"/>
            </a:pPr>
            <a:r>
              <a:rPr lang="en" b="1">
                <a:solidFill>
                  <a:srgbClr val="7030A0"/>
                </a:solidFill>
              </a:rPr>
              <a:t>NSF CDER Instructor Training Workshop</a:t>
            </a:r>
            <a:endParaRPr/>
          </a:p>
        </p:txBody>
      </p:sp>
      <p:pic>
        <p:nvPicPr>
          <p:cNvPr id="62" name="Google Shape;6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00267" y="7744467"/>
            <a:ext cx="5473600" cy="547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"/>
          <p:cNvSpPr txBox="1">
            <a:spLocks noGrp="1"/>
          </p:cNvSpPr>
          <p:nvPr>
            <p:ph type="body" idx="1"/>
          </p:nvPr>
        </p:nvSpPr>
        <p:spPr>
          <a:xfrm>
            <a:off x="831200" y="3073267"/>
            <a:ext cx="22721600" cy="10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/>
          <a:p>
            <a:pPr marL="0" indent="0" rtl="0">
              <a:buNone/>
            </a:pPr>
            <a:r>
              <a:rPr lang="en" b="1">
                <a:solidFill>
                  <a:srgbClr val="1F4E79"/>
                </a:solidFill>
              </a:rPr>
              <a:t>Target Audience:</a:t>
            </a:r>
            <a:r>
              <a:rPr lang="en">
                <a:solidFill>
                  <a:srgbClr val="1F4E79"/>
                </a:solidFill>
              </a:rPr>
              <a:t> Instructors teaching beginning Computer Engineering and/or Computer Science Courses in US institutions. </a:t>
            </a:r>
            <a:endParaRPr>
              <a:solidFill>
                <a:srgbClr val="1F4E79"/>
              </a:solidFill>
            </a:endParaRPr>
          </a:p>
          <a:p>
            <a:pPr marL="0" indent="0" rtl="0">
              <a:spcBef>
                <a:spcPts val="3200"/>
              </a:spcBef>
              <a:buNone/>
            </a:pPr>
            <a:r>
              <a:rPr lang="en">
                <a:solidFill>
                  <a:srgbClr val="1F4E79"/>
                </a:solidFill>
              </a:rPr>
              <a:t>Typical courses include digital logic, CS 1 or 2 (first programming), data structures and discrete math.</a:t>
            </a:r>
            <a:endParaRPr>
              <a:solidFill>
                <a:srgbClr val="1F4E79"/>
              </a:solidFill>
            </a:endParaRPr>
          </a:p>
          <a:p>
            <a:pPr indent="-880544" rtl="0">
              <a:spcBef>
                <a:spcPts val="3200"/>
              </a:spcBef>
              <a:buClr>
                <a:srgbClr val="1F4E79"/>
              </a:buClr>
              <a:buSzPts val="1600"/>
            </a:pPr>
            <a:r>
              <a:rPr lang="en" sz="4267" b="1">
                <a:solidFill>
                  <a:srgbClr val="1F4E79"/>
                </a:solidFill>
              </a:rPr>
              <a:t>Develop </a:t>
            </a:r>
            <a:r>
              <a:rPr lang="en" sz="4267">
                <a:solidFill>
                  <a:srgbClr val="1F4E79"/>
                </a:solidFill>
              </a:rPr>
              <a:t>Skills and activities to help students for a future in computing.</a:t>
            </a:r>
            <a:endParaRPr sz="4267">
              <a:solidFill>
                <a:srgbClr val="1F4E79"/>
              </a:solidFill>
            </a:endParaRPr>
          </a:p>
          <a:p>
            <a:pPr indent="-880544" rtl="0">
              <a:buClr>
                <a:srgbClr val="1F4E79"/>
              </a:buClr>
              <a:buSzPts val="1600"/>
            </a:pPr>
            <a:r>
              <a:rPr lang="en" sz="4267" b="1">
                <a:solidFill>
                  <a:srgbClr val="1F4E79"/>
                </a:solidFill>
              </a:rPr>
              <a:t>Experience</a:t>
            </a:r>
            <a:r>
              <a:rPr lang="en" sz="4267">
                <a:solidFill>
                  <a:srgbClr val="1F4E79"/>
                </a:solidFill>
              </a:rPr>
              <a:t> Hands-on modules for PDC integration</a:t>
            </a:r>
            <a:endParaRPr sz="4267">
              <a:solidFill>
                <a:srgbClr val="1F4E79"/>
              </a:solidFill>
            </a:endParaRPr>
          </a:p>
          <a:p>
            <a:pPr indent="-880544" rtl="0">
              <a:buClr>
                <a:srgbClr val="1F4E79"/>
              </a:buClr>
              <a:buSzPts val="1600"/>
            </a:pPr>
            <a:r>
              <a:rPr lang="en" sz="4267" b="1">
                <a:solidFill>
                  <a:srgbClr val="1F4E79"/>
                </a:solidFill>
              </a:rPr>
              <a:t>Network </a:t>
            </a:r>
            <a:r>
              <a:rPr lang="en" sz="4267">
                <a:solidFill>
                  <a:srgbClr val="1F4E79"/>
                </a:solidFill>
              </a:rPr>
              <a:t>with other instructors</a:t>
            </a:r>
            <a:endParaRPr sz="4267">
              <a:solidFill>
                <a:srgbClr val="1F4E79"/>
              </a:solidFill>
            </a:endParaRPr>
          </a:p>
          <a:p>
            <a:pPr indent="-880544" rtl="0">
              <a:buClr>
                <a:srgbClr val="1F4E79"/>
              </a:buClr>
              <a:buSzPts val="1600"/>
            </a:pPr>
            <a:r>
              <a:rPr lang="en" sz="4267" b="1">
                <a:solidFill>
                  <a:srgbClr val="1F4E79"/>
                </a:solidFill>
              </a:rPr>
              <a:t>Opportunities</a:t>
            </a:r>
            <a:r>
              <a:rPr lang="en" sz="4267">
                <a:solidFill>
                  <a:srgbClr val="1F4E79"/>
                </a:solidFill>
              </a:rPr>
              <a:t> to publish your work</a:t>
            </a:r>
            <a:endParaRPr sz="4267">
              <a:solidFill>
                <a:srgbClr val="1F4E79"/>
              </a:solidFill>
            </a:endParaRPr>
          </a:p>
          <a:p>
            <a:pPr indent="-880544" rtl="0">
              <a:buClr>
                <a:srgbClr val="1F4E79"/>
              </a:buClr>
              <a:buSzPts val="1600"/>
            </a:pPr>
            <a:r>
              <a:rPr lang="en" sz="4267" b="1">
                <a:solidFill>
                  <a:srgbClr val="1F4E79"/>
                </a:solidFill>
              </a:rPr>
              <a:t>Prepare</a:t>
            </a:r>
            <a:r>
              <a:rPr lang="en" sz="4267">
                <a:solidFill>
                  <a:srgbClr val="1F4E79"/>
                </a:solidFill>
              </a:rPr>
              <a:t> your students for the modern workforce</a:t>
            </a:r>
            <a:endParaRPr>
              <a:solidFill>
                <a:srgbClr val="1F4E7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831200" y="1186733"/>
            <a:ext cx="22721600" cy="15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ctr" rtl="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990"/>
            </a:pPr>
            <a:r>
              <a:rPr lang="en" b="1">
                <a:solidFill>
                  <a:srgbClr val="7030A0"/>
                </a:solidFill>
              </a:rPr>
              <a:t>NSF CDER Instructor Training Workshop</a:t>
            </a:r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body" idx="1"/>
          </p:nvPr>
        </p:nvSpPr>
        <p:spPr>
          <a:xfrm>
            <a:off x="831200" y="3073267"/>
            <a:ext cx="22721600" cy="10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/>
          <a:p>
            <a:pPr marL="0" indent="0" rtl="0">
              <a:spcBef>
                <a:spcPts val="3200"/>
              </a:spcBef>
              <a:buClr>
                <a:schemeClr val="dk1"/>
              </a:buClr>
              <a:buSzPts val="1100"/>
              <a:buNone/>
            </a:pPr>
            <a:r>
              <a:rPr lang="en" sz="6400" b="1">
                <a:solidFill>
                  <a:srgbClr val="FF0000"/>
                </a:solidFill>
              </a:rPr>
              <a:t>$5000 Stipend</a:t>
            </a:r>
            <a:endParaRPr sz="6400" b="1">
              <a:solidFill>
                <a:srgbClr val="FF0000"/>
              </a:solidFill>
            </a:endParaRPr>
          </a:p>
          <a:p>
            <a:pPr marL="0" indent="0" rtl="0">
              <a:spcBef>
                <a:spcPts val="3200"/>
              </a:spcBef>
              <a:buClr>
                <a:schemeClr val="dk1"/>
              </a:buClr>
              <a:buSzPts val="1100"/>
              <a:buNone/>
            </a:pPr>
            <a:r>
              <a:rPr lang="en" sz="4267">
                <a:solidFill>
                  <a:srgbClr val="1F4E79"/>
                </a:solidFill>
              </a:rPr>
              <a:t>$3,000 on completion of training, $2,000 on submitting course enhancement for publication</a:t>
            </a:r>
            <a:endParaRPr sz="4267">
              <a:solidFill>
                <a:srgbClr val="1F4E79"/>
              </a:solidFill>
            </a:endParaRPr>
          </a:p>
          <a:p>
            <a:pPr marL="0" indent="0" rtl="0">
              <a:spcBef>
                <a:spcPts val="3200"/>
              </a:spcBef>
              <a:buClr>
                <a:schemeClr val="dk1"/>
              </a:buClr>
              <a:buSzPts val="1100"/>
              <a:buNone/>
            </a:pPr>
            <a:r>
              <a:rPr lang="en" sz="4267" b="1">
                <a:solidFill>
                  <a:srgbClr val="1F4E79"/>
                </a:solidFill>
              </a:rPr>
              <a:t>Must be US citizen or permanent resident to receive stipend</a:t>
            </a:r>
            <a:endParaRPr sz="4267" b="1">
              <a:solidFill>
                <a:srgbClr val="1F4E79"/>
              </a:solidFill>
            </a:endParaRPr>
          </a:p>
          <a:p>
            <a:pPr marL="0" indent="0" rtl="0">
              <a:spcBef>
                <a:spcPts val="3200"/>
              </a:spcBef>
              <a:buNone/>
            </a:pPr>
            <a:endParaRPr sz="4267">
              <a:solidFill>
                <a:srgbClr val="1F4E79"/>
              </a:solidFill>
            </a:endParaRPr>
          </a:p>
          <a:p>
            <a:pPr marL="0" indent="0" rtl="0">
              <a:spcBef>
                <a:spcPts val="3200"/>
              </a:spcBef>
              <a:buClr>
                <a:schemeClr val="dk1"/>
              </a:buClr>
              <a:buSzPts val="1100"/>
              <a:buNone/>
            </a:pPr>
            <a:r>
              <a:rPr lang="en" sz="4267">
                <a:solidFill>
                  <a:srgbClr val="1F4E79"/>
                </a:solidFill>
              </a:rPr>
              <a:t>For more details contact</a:t>
            </a:r>
            <a:endParaRPr sz="4267">
              <a:solidFill>
                <a:srgbClr val="1F4E79"/>
              </a:solidFill>
            </a:endParaRPr>
          </a:p>
          <a:p>
            <a:pPr indent="-880544" rtl="0">
              <a:spcBef>
                <a:spcPts val="3200"/>
              </a:spcBef>
              <a:buSzPts val="1600"/>
            </a:pPr>
            <a:r>
              <a:rPr lang="en" sz="4267">
                <a:solidFill>
                  <a:srgbClr val="1F4E79"/>
                </a:solidFill>
              </a:rPr>
              <a:t>R. Vaidyanathan: </a:t>
            </a:r>
            <a:r>
              <a:rPr lang="en" sz="4267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vaidy@lsu.edu</a:t>
            </a:r>
            <a:r>
              <a:rPr lang="en" sz="4267">
                <a:solidFill>
                  <a:schemeClr val="dk1"/>
                </a:solidFill>
              </a:rPr>
              <a:t> </a:t>
            </a:r>
            <a:endParaRPr sz="4267">
              <a:solidFill>
                <a:schemeClr val="dk1"/>
              </a:solidFill>
            </a:endParaRPr>
          </a:p>
          <a:p>
            <a:pPr indent="-880544" rtl="0">
              <a:buSzPts val="1600"/>
            </a:pPr>
            <a:r>
              <a:rPr lang="en" sz="4267">
                <a:solidFill>
                  <a:srgbClr val="1F4E79"/>
                </a:solidFill>
              </a:rPr>
              <a:t>Sushil Prasad: </a:t>
            </a:r>
            <a:r>
              <a:rPr lang="en" sz="4267" u="sng">
                <a:solidFill>
                  <a:schemeClr val="hlink"/>
                </a:solidFill>
                <a:hlinkClick r:id="rId4"/>
              </a:rPr>
              <a:t>sushil.prasad@utsa.edu</a:t>
            </a:r>
            <a:endParaRPr sz="4267">
              <a:solidFill>
                <a:schemeClr val="dk1"/>
              </a:solidFill>
            </a:endParaRPr>
          </a:p>
          <a:p>
            <a:pPr indent="-880544" rtl="0">
              <a:buSzPts val="1600"/>
            </a:pPr>
            <a:r>
              <a:rPr lang="en" sz="4267">
                <a:solidFill>
                  <a:srgbClr val="1F4E79"/>
                </a:solidFill>
              </a:rPr>
              <a:t>Charles Weems: </a:t>
            </a:r>
            <a:r>
              <a:rPr lang="en" sz="4267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cweems@umass.edu</a:t>
            </a:r>
            <a:r>
              <a:rPr lang="en" sz="4267">
                <a:solidFill>
                  <a:schemeClr val="dk1"/>
                </a:solidFill>
              </a:rPr>
              <a:t> </a:t>
            </a:r>
            <a:endParaRPr sz="4267">
              <a:solidFill>
                <a:schemeClr val="dk1"/>
              </a:solidFill>
            </a:endParaRPr>
          </a:p>
          <a:p>
            <a:pPr indent="-880544" rtl="0">
              <a:buClr>
                <a:schemeClr val="dk1"/>
              </a:buClr>
              <a:buSzPts val="1600"/>
            </a:pPr>
            <a:r>
              <a:rPr lang="en" sz="4267">
                <a:solidFill>
                  <a:schemeClr val="dk1"/>
                </a:solidFill>
              </a:rPr>
              <a:t>Sheikh Ghafoor: </a:t>
            </a:r>
            <a:r>
              <a:rPr lang="en" sz="4267" u="sng">
                <a:solidFill>
                  <a:schemeClr val="hlink"/>
                </a:solidFill>
                <a:hlinkClick r:id="rId6"/>
              </a:rPr>
              <a:t>SGhafoor@tntech.edu</a:t>
            </a:r>
            <a:r>
              <a:rPr lang="en" sz="4267">
                <a:solidFill>
                  <a:schemeClr val="dk1"/>
                </a:solidFill>
              </a:rPr>
              <a:t> </a:t>
            </a:r>
            <a:endParaRPr sz="4267">
              <a:solidFill>
                <a:schemeClr val="dk1"/>
              </a:solidFill>
            </a:endParaRPr>
          </a:p>
        </p:txBody>
      </p:sp>
      <p:pic>
        <p:nvPicPr>
          <p:cNvPr id="70" name="Google Shape;70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176201" y="6508201"/>
            <a:ext cx="7207800" cy="72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212F8-E5F0-41E2-BA59-E6D95F14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9113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C500B-2756-4C80-8F9A-B11A49879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22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502-9354-4ACD-B4F7-27BC61F87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Curriculum</a:t>
            </a:r>
          </a:p>
        </p:txBody>
      </p:sp>
    </p:spTree>
    <p:extLst>
      <p:ext uri="{BB962C8B-B14F-4D97-AF65-F5344CB8AC3E}">
        <p14:creationId xmlns:p14="http://schemas.microsoft.com/office/powerpoint/2010/main" val="62497712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2941</TotalTime>
  <Words>340</Words>
  <Application>Microsoft Office PowerPoint</Application>
  <PresentationFormat>Custom</PresentationFormat>
  <Paragraphs>55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Gill Sans</vt:lpstr>
      <vt:lpstr>Helvetica Neue</vt:lpstr>
      <vt:lpstr>Helvetica Neue Light</vt:lpstr>
      <vt:lpstr>Helvetica Neue Medium</vt:lpstr>
      <vt:lpstr>White</vt:lpstr>
      <vt:lpstr>Some Useful Resources</vt:lpstr>
      <vt:lpstr>Unplugged and Plugged Material</vt:lpstr>
      <vt:lpstr>Upcoming Announcements</vt:lpstr>
      <vt:lpstr>NSF CDER Instructor Training Workshop</vt:lpstr>
      <vt:lpstr>NSF CDER Instructor Training Workshop</vt:lpstr>
      <vt:lpstr>NSF CDER Instructor Training Workshop</vt:lpstr>
      <vt:lpstr>PowerPoint Presentation</vt:lpstr>
      <vt:lpstr>PowerPoint Presentation</vt:lpstr>
      <vt:lpstr>Curriculum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Shared Memory and OpenMP</dc:title>
  <dc:creator>Ghafoor, Sheikh</dc:creator>
  <cp:lastModifiedBy>Ghafoor, Sheikh</cp:lastModifiedBy>
  <cp:revision>17</cp:revision>
  <dcterms:modified xsi:type="dcterms:W3CDTF">2023-03-17T19:38:59Z</dcterms:modified>
</cp:coreProperties>
</file>